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2" r:id="rId4"/>
    <p:sldId id="257" r:id="rId5"/>
    <p:sldId id="277" r:id="rId6"/>
    <p:sldId id="265" r:id="rId7"/>
    <p:sldId id="269" r:id="rId8"/>
    <p:sldId id="275" r:id="rId9"/>
    <p:sldId id="266" r:id="rId10"/>
    <p:sldId id="267" r:id="rId11"/>
    <p:sldId id="268" r:id="rId12"/>
    <p:sldId id="278" r:id="rId13"/>
    <p:sldId id="284" r:id="rId14"/>
    <p:sldId id="281" r:id="rId15"/>
    <p:sldId id="279" r:id="rId16"/>
    <p:sldId id="280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функциональной грамотности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Ирина\Downloads\ПО ФУНКЦ, ГРАМ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277" y="1506762"/>
            <a:ext cx="8421195" cy="5018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666936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Синквейн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sz="4000" b="1" dirty="0" smtClean="0">
                <a:solidFill>
                  <a:srgbClr val="FF0000"/>
                </a:solidFill>
              </a:rPr>
              <a:t>Первая строчка </a:t>
            </a:r>
            <a:r>
              <a:rPr lang="ru-RU" altLang="ru-RU" sz="4000" b="1" dirty="0" smtClean="0"/>
              <a:t>- одно имя существительное</a:t>
            </a:r>
            <a:br>
              <a:rPr lang="ru-RU" altLang="ru-RU" sz="4000" b="1" dirty="0" smtClean="0"/>
            </a:br>
            <a:r>
              <a:rPr lang="ru-RU" altLang="ru-RU" sz="4000" b="1" dirty="0" smtClean="0">
                <a:solidFill>
                  <a:srgbClr val="FF0000"/>
                </a:solidFill>
              </a:rPr>
              <a:t>Вторая строчка </a:t>
            </a:r>
            <a:r>
              <a:rPr lang="ru-RU" altLang="ru-RU" sz="4000" b="1" dirty="0" smtClean="0"/>
              <a:t>- два имени прилагательных</a:t>
            </a:r>
            <a:br>
              <a:rPr lang="ru-RU" altLang="ru-RU" sz="4000" b="1" dirty="0" smtClean="0"/>
            </a:br>
            <a:r>
              <a:rPr lang="ru-RU" altLang="ru-RU" sz="4000" b="1" dirty="0" smtClean="0"/>
              <a:t> 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Третья строчка </a:t>
            </a:r>
            <a:r>
              <a:rPr lang="ru-RU" altLang="ru-RU" sz="4000" b="1" dirty="0" smtClean="0"/>
              <a:t>- три глагола</a:t>
            </a:r>
            <a:br>
              <a:rPr lang="ru-RU" altLang="ru-RU" sz="4000" b="1" dirty="0" smtClean="0"/>
            </a:br>
            <a:r>
              <a:rPr lang="ru-RU" altLang="ru-RU" sz="4000" b="1" dirty="0" smtClean="0">
                <a:solidFill>
                  <a:srgbClr val="FF0000"/>
                </a:solidFill>
              </a:rPr>
              <a:t>Четвёртая строчка </a:t>
            </a:r>
            <a:r>
              <a:rPr lang="ru-RU" altLang="ru-RU" sz="4000" b="1" dirty="0" smtClean="0"/>
              <a:t>-фраза (предложение) </a:t>
            </a:r>
            <a:br>
              <a:rPr lang="ru-RU" altLang="ru-RU" sz="4000" b="1" dirty="0" smtClean="0"/>
            </a:br>
            <a:r>
              <a:rPr lang="ru-RU" altLang="ru-RU" sz="4000" b="1" dirty="0" smtClean="0">
                <a:solidFill>
                  <a:srgbClr val="FF0000"/>
                </a:solidFill>
              </a:rPr>
              <a:t>Пятая строчка </a:t>
            </a:r>
            <a:r>
              <a:rPr lang="ru-RU" altLang="ru-RU" sz="4000" b="1" dirty="0" smtClean="0"/>
              <a:t>- слово-синоним</a:t>
            </a:r>
            <a:br>
              <a:rPr lang="ru-RU" altLang="ru-RU" sz="4000" b="1" dirty="0" smtClean="0"/>
            </a:b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000" b="1" dirty="0" smtClean="0"/>
              <a:t>Задание. Составьте </a:t>
            </a:r>
            <a:r>
              <a:rPr lang="ru-RU" altLang="ru-RU" sz="4000" b="1" dirty="0" err="1" smtClean="0">
                <a:solidFill>
                  <a:srgbClr val="FF0000"/>
                </a:solidFill>
              </a:rPr>
              <a:t>синквейн</a:t>
            </a:r>
            <a:r>
              <a:rPr lang="ru-RU" altLang="ru-RU" sz="4000" b="1" dirty="0" smtClean="0"/>
              <a:t> со словом              «Чтение».</a:t>
            </a: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6669360"/>
          </a:xfrm>
        </p:spPr>
        <p:txBody>
          <a:bodyPr>
            <a:normAutofit fontScale="90000"/>
          </a:bodyPr>
          <a:lstStyle/>
          <a:p>
            <a:pPr marL="180000">
              <a:defRPr/>
            </a:pPr>
            <a:r>
              <a:rPr lang="ru-RU" sz="3600" i="1" dirty="0" smtClean="0">
                <a:latin typeface="Georgia" pitchFamily="18" charset="0"/>
              </a:rPr>
              <a:t>Прочитайте текст. Подберите и напишите </a:t>
            </a:r>
            <a:r>
              <a:rPr lang="ru-RU" sz="3600" i="1" dirty="0" smtClean="0"/>
              <a:t>подходящие по смыслу слова.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b="1" dirty="0" smtClean="0"/>
              <a:t>(Какой) … в сентябре лес – в нём рядом весна и осень. </a:t>
            </a:r>
            <a:br>
              <a:rPr lang="ru-RU" sz="4000" b="1" dirty="0" smtClean="0"/>
            </a:br>
            <a:r>
              <a:rPr lang="ru-RU" sz="4000" b="1" dirty="0" smtClean="0"/>
              <a:t>(Какой?) … лист и (какая?) … травинка. (Какие?) … травы и (какие?) … цветы. (Какой?) … иней и бабочки. </a:t>
            </a:r>
            <a:br>
              <a:rPr lang="ru-RU" sz="4000" b="1" dirty="0" smtClean="0"/>
            </a:br>
            <a:r>
              <a:rPr lang="ru-RU" sz="4000" b="1" dirty="0" smtClean="0"/>
              <a:t>(Какое?) … солнце и (какой?) ветер. Увядание и расцвет. Песни и тишина. Грустно и радостно!</a:t>
            </a:r>
            <a:br>
              <a:rPr lang="ru-RU" sz="4000" b="1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858000"/>
          </a:xfrm>
        </p:spPr>
        <p:txBody>
          <a:bodyPr>
            <a:normAutofit fontScale="90000"/>
          </a:bodyPr>
          <a:lstStyle/>
          <a:p>
            <a:pPr marL="179388"/>
            <a:r>
              <a:rPr lang="ru-RU" altLang="ru-RU" sz="4000" b="1" dirty="0" smtClean="0">
                <a:solidFill>
                  <a:srgbClr val="008000"/>
                </a:solidFill>
              </a:rPr>
              <a:t>Проверьте себя</a:t>
            </a:r>
            <a:br>
              <a:rPr lang="ru-RU" altLang="ru-RU" sz="4000" b="1" dirty="0" smtClean="0">
                <a:solidFill>
                  <a:srgbClr val="008000"/>
                </a:solidFill>
              </a:rPr>
            </a:br>
            <a:r>
              <a:rPr lang="ru-RU" altLang="ru-RU" sz="4000" b="1" u="sng" dirty="0" smtClean="0"/>
              <a:t/>
            </a:r>
            <a:br>
              <a:rPr lang="ru-RU" altLang="ru-RU" sz="4000" b="1" u="sng" dirty="0" smtClean="0"/>
            </a:br>
            <a:r>
              <a:rPr lang="ru-RU" altLang="ru-RU" sz="4000" b="1" u="sng" dirty="0" smtClean="0"/>
              <a:t>Странный</a:t>
            </a:r>
            <a:r>
              <a:rPr lang="ru-RU" altLang="ru-RU" sz="4000" b="1" dirty="0" smtClean="0"/>
              <a:t> в сентябре лес – в нём рядом весна и осень. </a:t>
            </a:r>
            <a:r>
              <a:rPr lang="ru-RU" altLang="ru-RU" sz="4000" b="1" u="sng" dirty="0" smtClean="0"/>
              <a:t>Жёлтый</a:t>
            </a:r>
            <a:r>
              <a:rPr lang="ru-RU" altLang="ru-RU" sz="4000" b="1" dirty="0" smtClean="0"/>
              <a:t> лист и </a:t>
            </a:r>
            <a:r>
              <a:rPr lang="ru-RU" altLang="ru-RU" sz="4000" b="1" u="sng" dirty="0" smtClean="0"/>
              <a:t>зелёная</a:t>
            </a:r>
            <a:r>
              <a:rPr lang="ru-RU" altLang="ru-RU" sz="4000" b="1" dirty="0" smtClean="0"/>
              <a:t> травинка. </a:t>
            </a:r>
            <a:r>
              <a:rPr lang="ru-RU" altLang="ru-RU" sz="4000" b="1" u="sng" dirty="0" smtClean="0"/>
              <a:t>Поблёкшие</a:t>
            </a:r>
            <a:r>
              <a:rPr lang="ru-RU" altLang="ru-RU" sz="4000" b="1" dirty="0" smtClean="0"/>
              <a:t> травы и </a:t>
            </a:r>
            <a:r>
              <a:rPr lang="ru-RU" altLang="ru-RU" sz="4000" b="1" u="sng" dirty="0" smtClean="0"/>
              <a:t>зацветающие</a:t>
            </a:r>
            <a:r>
              <a:rPr lang="ru-RU" altLang="ru-RU" sz="4000" b="1" dirty="0" smtClean="0"/>
              <a:t> цветы. </a:t>
            </a:r>
            <a:r>
              <a:rPr lang="ru-RU" altLang="ru-RU" sz="4000" b="1" u="sng" dirty="0" smtClean="0"/>
              <a:t>Сверкающий</a:t>
            </a:r>
            <a:r>
              <a:rPr lang="ru-RU" altLang="ru-RU" sz="4000" b="1" dirty="0" smtClean="0"/>
              <a:t> иней и бабочки. </a:t>
            </a:r>
            <a:r>
              <a:rPr lang="ru-RU" altLang="ru-RU" sz="4000" b="1" u="sng" dirty="0" smtClean="0"/>
              <a:t>Тёплое</a:t>
            </a:r>
            <a:r>
              <a:rPr lang="ru-RU" altLang="ru-RU" sz="4000" b="1" dirty="0" smtClean="0"/>
              <a:t> солнце и </a:t>
            </a:r>
            <a:r>
              <a:rPr lang="ru-RU" altLang="ru-RU" sz="4000" b="1" u="sng" dirty="0" smtClean="0"/>
              <a:t>холодный</a:t>
            </a:r>
            <a:r>
              <a:rPr lang="ru-RU" altLang="ru-RU" sz="4000" b="1" dirty="0" smtClean="0"/>
              <a:t> ветер. Увядание и расцвет. Песни и тишина. Грустно и радостно!</a:t>
            </a:r>
            <a:br>
              <a:rPr lang="ru-RU" altLang="ru-RU" sz="4000" b="1" dirty="0" smtClean="0"/>
            </a:br>
            <a:r>
              <a:rPr lang="ru-RU" altLang="ru-RU" sz="4000" b="1" i="1" dirty="0" smtClean="0"/>
              <a:t>Н. Сладков</a:t>
            </a:r>
            <a:br>
              <a:rPr lang="ru-RU" altLang="ru-RU" sz="4000" b="1" i="1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92888" cy="534198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ещё формируется  функциональная грамотность,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какие задания и логические приёмы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этого предусмотрены можно изучить (и использовать)  на примере урока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литературного чтения в 4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К. Паустовский «Корзина с еловыми шишками»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РЭШ: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https://resh.edu.ru/subject/lesson/4514/control/1/192994/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992888" cy="518457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 чтения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умение работать с информацией,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уроке окружающего мира,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повседневной жизни или на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внеурочных занятиях)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1008112"/>
          </a:xfrm>
        </p:spPr>
        <p:txBody>
          <a:bodyPr>
            <a:normAutofit fontScale="90000"/>
          </a:bodyPr>
          <a:lstStyle/>
          <a:p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1.Изучите листовку.</a:t>
            </a:r>
            <a:b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2.Выпишите плюсы и минусы</a:t>
            </a:r>
            <a:b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употребления напитка. </a:t>
            </a:r>
            <a:b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dirty="0" smtClean="0">
                <a:latin typeface="Times New Roman" pitchFamily="18" charset="0"/>
                <a:cs typeface="Times New Roman" pitchFamily="18" charset="0"/>
              </a:rPr>
              <a:t>3.Сформулируйте  вывод.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FA776C2-B463-4A68-9542-6399BBE34D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465175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51512" y="2276872"/>
            <a:ext cx="4392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1.Изучите состав напитка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«Кока-кола».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2.Выпишите слова: 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диоксид углерода, ортофосфорная кислота.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3.Найдите в Интернете информацию о данных веществах.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4. Найдите информацию, что произойдёт в течение часа после употребления напитка.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ownloads\2019082216445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500" y="219374"/>
            <a:ext cx="6519860" cy="651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CF67EA0-8CC1-4842-A109-6A2B18D79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104188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992888" cy="53419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4632" cy="1008111"/>
          </a:xfrm>
          <a:ln>
            <a:solidFill>
              <a:srgbClr val="0099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функциональной грамотности в начальной школе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Ирина\Downloads\ФУНК. ГРАМОТНО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79505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5400" b="1" dirty="0" smtClean="0">
                <a:solidFill>
                  <a:srgbClr val="C00000"/>
                </a:solidFill>
                <a:latin typeface="+mj-lt"/>
              </a:rPr>
              <a:t>Формирование функциональной грамотности в начальной школе </a:t>
            </a:r>
            <a:endParaRPr lang="en-US" altLang="ru-RU" sz="5400" b="1" dirty="0" smtClean="0">
              <a:solidFill>
                <a:srgbClr val="C00000"/>
              </a:solidFill>
              <a:latin typeface="+mj-lt"/>
            </a:endParaRPr>
          </a:p>
          <a:p>
            <a:pPr algn="ctr">
              <a:buNone/>
            </a:pPr>
            <a:r>
              <a:rPr lang="ru-RU" altLang="ru-RU" sz="5400" b="1" dirty="0" smtClean="0">
                <a:solidFill>
                  <a:srgbClr val="C00000"/>
                </a:solidFill>
                <a:latin typeface="+mj-lt"/>
              </a:rPr>
              <a:t>при работе с текстом</a:t>
            </a:r>
            <a:endParaRPr lang="ru-RU" sz="54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функциональная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грамотность —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Это, прежде всего, умение работать с информацией.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</a:br>
            <a:endParaRPr lang="ru-RU" sz="5400" b="1" i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информацией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составной частью всех учебных предметов в начальной школе в условиях реализации ФГОС НОО.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Возникает потребность в формировании навыка поиска информации, ее анализа. синтеза, обработки, предоставления ее в максимально рациональной форме .          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04664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Дитя, которое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не привыкло вникать в смысл слова,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темно понимает или совсем не понимает его настоящего значения и не получило навыка распоряжаться им свободно в устной и письменной речи, всегда будет страдать от этого недостатка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при изучении другого предмета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». </a:t>
            </a:r>
          </a:p>
          <a:p>
            <a:pPr indent="0" algn="r">
              <a:buFontTx/>
              <a:buNone/>
              <a:defRPr/>
            </a:pPr>
            <a:r>
              <a:rPr lang="ru-RU" sz="3600" b="1" i="1" dirty="0" smtClean="0">
                <a:latin typeface="+mj-lt"/>
              </a:rPr>
              <a:t>К.Д. 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20880" cy="6336703"/>
          </a:xfrm>
          <a:ln>
            <a:solidFill>
              <a:srgbClr val="009900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Под функциональной грамотностью в более узком смысле понимается способность человека свободно использовать навыки и умения чтения и письма для получения информации из реального текста – его понимания, трансформации и передачи такой информации в реальном общении.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Составной частью функциональной грамотности является владение умениями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грамотного чтения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Это прежде всего умение анализировать письменные тексты,  использовать их содержание для достижения собственных целей, развития знаний и возможностей, для активного участия в жизни общества.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3200" b="1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="" xmlns:a16="http://schemas.microsoft.com/office/drawing/2014/main" id="{70FB5437-FFD4-4079-9569-D4574D02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71437"/>
          </a:xfrm>
        </p:spPr>
        <p:txBody>
          <a:bodyPr>
            <a:normAutofit fontScale="90000"/>
          </a:bodyPr>
          <a:lstStyle/>
          <a:p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E5E0CF1-D492-4C12-B502-C31C7BFD5152}"/>
              </a:ext>
            </a:extLst>
          </p:cNvPr>
          <p:cNvSpPr/>
          <p:nvPr/>
        </p:nvSpPr>
        <p:spPr>
          <a:xfrm>
            <a:off x="2627784" y="548680"/>
            <a:ext cx="5313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atin typeface="+mj-lt"/>
              </a:rPr>
              <a:t>Три фазы грамотного чтения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1B54F2EF-C4E5-4EDF-AA20-0C170D2AA76B}"/>
              </a:ext>
            </a:extLst>
          </p:cNvPr>
          <p:cNvGraphicFramePr>
            <a:graphicFrameLocks noGrp="1"/>
          </p:cNvGraphicFramePr>
          <p:nvPr/>
        </p:nvGraphicFramePr>
        <p:xfrm>
          <a:off x="395536" y="1268760"/>
          <a:ext cx="8568953" cy="5585811"/>
        </p:xfrm>
        <a:graphic>
          <a:graphicData uri="http://schemas.openxmlformats.org/drawingml/2006/table">
            <a:tbl>
              <a:tblPr firstRow="1" firstCol="1" bandRow="1"/>
              <a:tblGrid>
                <a:gridCol w="2882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3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31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00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Понимание смысла текста, нахождение информации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Интерпретация текста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Осмысление и оценка прочитанного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839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просмотр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установление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значимых слов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нахождение соответствий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узнавание фактов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воспроизведение и пересказ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объяснение и </a:t>
                      </a: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сопоставление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соотнесение с личным опытом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размышление над контекстом и выводами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выдвижение гипотез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суждений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 и обобщение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применение в жизни, учебе, профессии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61786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Упражнения для развития навыка быстрого чтения.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. «Чтение наоборот» .</a:t>
            </a:r>
            <a:br>
              <a:rPr lang="ru-RU" altLang="ru-RU" dirty="0" smtClean="0"/>
            </a:br>
            <a:r>
              <a:rPr lang="ru-RU" altLang="ru-RU" dirty="0" smtClean="0"/>
              <a:t>. «Текст-перевёртыш» .</a:t>
            </a:r>
            <a:br>
              <a:rPr lang="ru-RU" altLang="ru-RU" dirty="0" smtClean="0"/>
            </a:br>
            <a:r>
              <a:rPr lang="ru-RU" altLang="ru-RU" dirty="0" smtClean="0"/>
              <a:t> Текст  с  закрытым  шрифтом  наполовину </a:t>
            </a:r>
            <a:r>
              <a:rPr lang="ru-RU" altLang="ru-RU" dirty="0" smtClean="0">
                <a:solidFill>
                  <a:srgbClr val="000000"/>
                </a:solidFill>
              </a:rPr>
              <a:t>». </a:t>
            </a:r>
            <a:br>
              <a:rPr lang="ru-RU" altLang="ru-RU" dirty="0" smtClean="0">
                <a:solidFill>
                  <a:srgbClr val="000000"/>
                </a:solidFill>
              </a:rPr>
            </a:br>
            <a:r>
              <a:rPr lang="ru-RU" altLang="ru-RU" dirty="0" smtClean="0"/>
              <a:t> «Текст с наложением» . </a:t>
            </a:r>
            <a:br>
              <a:rPr lang="ru-RU" alt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345</Words>
  <Application>Microsoft Office PowerPoint</Application>
  <PresentationFormat>Экран (4:3)</PresentationFormat>
  <Paragraphs>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Содержание функциональной грамотности</vt:lpstr>
      <vt:lpstr>Формирование функциональной грамотности в начальной школе </vt:lpstr>
      <vt:lpstr>Слайд 3</vt:lpstr>
      <vt:lpstr>Слайд 4</vt:lpstr>
      <vt:lpstr>Работа с информацией</vt:lpstr>
      <vt:lpstr>Слайд 6</vt:lpstr>
      <vt:lpstr>Под функциональной грамотностью в более узком смысле понимается способность человека свободно использовать навыки и умения чтения и письма для получения информации из реального текста – его понимания, трансформации и передачи такой информации в реальном общении. Составной частью функциональной грамотности является владение умениями грамотного чтения. Это прежде всего умение анализировать письменные тексты,  использовать их содержание для достижения собственных целей, развития знаний и возможностей, для активного участия в жизни общества. </vt:lpstr>
      <vt:lpstr>Слайд 8</vt:lpstr>
      <vt:lpstr>Упражнения для развития навыка быстрого чтения. . «Чтение наоборот» . . «Текст-перевёртыш» .  Текст  с  закрытым  шрифтом  наполовину ».   «Текст с наложением» .  </vt:lpstr>
      <vt:lpstr>Синквейн Первая строчка - одно имя существительное Вторая строчка - два имени прилагательных  Третья строчка - три глагола Четвёртая строчка -фраза (предложение)  Пятая строчка - слово-синоним  Задание. Составьте синквейн со словом              «Чтение». </vt:lpstr>
      <vt:lpstr>Прочитайте текст. Подберите и напишите подходящие по смыслу слова. (Какой) … в сентябре лес – в нём рядом весна и осень.  (Какой?) … лист и (какая?) … травинка. (Какие?) … травы и (какие?) … цветы. (Какой?) … иней и бабочки.  (Какое?) … солнце и (какой?) ветер. Увядание и расцвет. Песни и тишина. Грустно и радостно! </vt:lpstr>
      <vt:lpstr>Проверьте себя  Странный в сентябре лес – в нём рядом весна и осень. Жёлтый лист и зелёная травинка. Поблёкшие травы и зацветающие цветы. Сверкающий иней и бабочки. Тёплое солнце и холодный ветер. Увядание и расцвет. Песни и тишина. Грустно и радостно! Н. Сладков </vt:lpstr>
      <vt:lpstr>Как ещё формируется  функциональная грамотность, какие задания и логические приёмы  для этого предусмотрены можно изучить (и использовать)  на примере урока литературного чтения в 4 кл.: К. Паустовский «Корзина с еловыми шишками»  в РЭШ:  https://resh.edu.ru/subject/lesson/4514/control/1/192994/</vt:lpstr>
      <vt:lpstr>Навык чтения  и умение работать с информацией,  ( на уроке окружающего мира,  в повседневной жизни или на внеурочных занятиях)</vt:lpstr>
      <vt:lpstr>1.Изучите листовку. 2.Выпишите плюсы и минусы употребления напитка.  3.Сформулируйте  вывод. </vt:lpstr>
      <vt:lpstr>Слайд 16</vt:lpstr>
      <vt:lpstr>Слайд 17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 о правильном питании</dc:title>
  <dc:creator>Ирина</dc:creator>
  <cp:lastModifiedBy>Ирина</cp:lastModifiedBy>
  <cp:revision>25</cp:revision>
  <dcterms:created xsi:type="dcterms:W3CDTF">2014-12-15T16:43:31Z</dcterms:created>
  <dcterms:modified xsi:type="dcterms:W3CDTF">2022-02-10T12:12:55Z</dcterms:modified>
</cp:coreProperties>
</file>